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6858000" cx="12192000"/>
  <p:notesSz cx="6858000" cy="9144000"/>
  <p:embeddedFontLst>
    <p:embeddedFont>
      <p:font typeface="Play"/>
      <p:regular r:id="rId40"/>
      <p:bold r:id="rId41"/>
    </p:embeddedFont>
    <p:embeddedFont>
      <p:font typeface="Gill Sans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F26B43"/>
          </p15:clr>
        </p15:guide>
        <p15:guide id="2" orient="horz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4" roundtripDataSignature="AMtx7miq5mPhSgrp8kNdp/NxMOxiOCWK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-regular.fntdata"/><Relationship Id="rId20" Type="http://schemas.openxmlformats.org/officeDocument/2006/relationships/slide" Target="slides/slide15.xml"/><Relationship Id="rId42" Type="http://schemas.openxmlformats.org/officeDocument/2006/relationships/font" Target="fonts/GillSans-regular.fntdata"/><Relationship Id="rId41" Type="http://schemas.openxmlformats.org/officeDocument/2006/relationships/font" Target="fonts/Play-bold.fntdata"/><Relationship Id="rId22" Type="http://schemas.openxmlformats.org/officeDocument/2006/relationships/slide" Target="slides/slide17.xml"/><Relationship Id="rId44" Type="http://customschemas.google.com/relationships/presentationmetadata" Target="metadata"/><Relationship Id="rId21" Type="http://schemas.openxmlformats.org/officeDocument/2006/relationships/slide" Target="slides/slide16.xml"/><Relationship Id="rId43" Type="http://schemas.openxmlformats.org/officeDocument/2006/relationships/font" Target="fonts/GillSans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jpg>
</file>

<file path=ppt/media/image33.png>
</file>

<file path=ppt/media/image34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Niklas Tot 5min</a:t>
            </a:r>
            <a:endParaRPr/>
          </a:p>
        </p:txBody>
      </p:sp>
      <p:sp>
        <p:nvSpPr>
          <p:cNvPr id="202" name="Google Shape;202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21e76e5a39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Blue Our own calculations. Orange Dewesoft.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Jaime</a:t>
            </a:r>
            <a:endParaRPr/>
          </a:p>
        </p:txBody>
      </p:sp>
      <p:sp>
        <p:nvSpPr>
          <p:cNvPr id="290" name="Google Shape;290;g121e76e5a39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21e76e5a39_0_1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Jaime</a:t>
            </a:r>
            <a:endParaRPr/>
          </a:p>
        </p:txBody>
      </p:sp>
      <p:sp>
        <p:nvSpPr>
          <p:cNvPr id="296" name="Google Shape;296;g121e76e5a39_0_1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1e76e5a39_0_1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Jaime</a:t>
            </a:r>
            <a:endParaRPr/>
          </a:p>
        </p:txBody>
      </p:sp>
      <p:sp>
        <p:nvSpPr>
          <p:cNvPr id="302" name="Google Shape;302;g121e76e5a39_0_1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21e76e5a39_0_1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Jaime</a:t>
            </a:r>
            <a:endParaRPr/>
          </a:p>
        </p:txBody>
      </p:sp>
      <p:sp>
        <p:nvSpPr>
          <p:cNvPr id="308" name="Google Shape;308;g121e76e5a39_0_1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21e76e5a39_0_1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121e76e5a39_0_1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Binh 5min</a:t>
            </a:r>
            <a:endParaRPr/>
          </a:p>
        </p:txBody>
      </p:sp>
      <p:sp>
        <p:nvSpPr>
          <p:cNvPr id="315" name="Google Shape;315;g121e76e5a39_0_10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1e76e5a39_0_2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Blue Our own calculations. Orange Dewesoft.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Binh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121e76e5a39_0_2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21e76e5a39_0_2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Binh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121e76e5a39_0_2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1e76e5a39_0_2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Binh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121e76e5a39_0_2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21e76e5a39_0_2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Binh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121e76e5a39_0_2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21e76e5a39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121e76e5a39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Binh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121e76e5a39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Niklas</a:t>
            </a:r>
            <a:endParaRPr/>
          </a:p>
        </p:txBody>
      </p:sp>
      <p:sp>
        <p:nvSpPr>
          <p:cNvPr id="210" name="Google Shape;21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21e76e5a39_0_1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Blue Our own calculations. Orange Dewesoft.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Binh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121e76e5a39_0_1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1e76e5a39_0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Binh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121e76e5a39_0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21e76e5a39_0_1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Binh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121e76e5a39_0_1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21e76e5a39_0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Binh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121e76e5a39_0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21e76e5a39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" name="Google Shape;402;g121e76e5a39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Lucas 3min</a:t>
            </a:r>
            <a:endParaRPr/>
          </a:p>
        </p:txBody>
      </p:sp>
      <p:sp>
        <p:nvSpPr>
          <p:cNvPr id="403" name="Google Shape;403;g121e76e5a39_0_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21e76e5a39_0_1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Blue Our own calculations. Orange Dewesoft.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121e76e5a39_0_1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21e76e5a39_0_2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121e76e5a39_0_2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21e76e5a39_0_2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121e76e5a39_0_2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21e76e5a39_0_2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g121e76e5a39_0_2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21f5afa23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21f5afa23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</p:txBody>
      </p:sp>
      <p:sp>
        <p:nvSpPr>
          <p:cNvPr id="447" name="Google Shape;447;g1221f5afa23_0_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Niklas</a:t>
            </a:r>
            <a:endParaRPr/>
          </a:p>
        </p:txBody>
      </p:sp>
      <p:sp>
        <p:nvSpPr>
          <p:cNvPr id="217" name="Google Shape;21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221f5afa23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221f5afa23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1221f5afa23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221f5afa23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221f5afa23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1221f5afa23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24bb8e4dc5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24bb8e4dc5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g124bb8e4dc5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1b2f03daa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1b2f03daa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g11b2f03daa0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Lucas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Niklas</a:t>
            </a:r>
            <a:endParaRPr/>
          </a:p>
        </p:txBody>
      </p:sp>
      <p:sp>
        <p:nvSpPr>
          <p:cNvPr id="225" name="Google Shape;22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21e76e5a39_0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Blue Our own calculations. Orange Dewesoft.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Niklas</a:t>
            </a:r>
            <a:endParaRPr/>
          </a:p>
        </p:txBody>
      </p:sp>
      <p:sp>
        <p:nvSpPr>
          <p:cNvPr id="245" name="Google Shape;245;g121e76e5a39_0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21e76e5a39_0_1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Niklas</a:t>
            </a:r>
            <a:endParaRPr/>
          </a:p>
        </p:txBody>
      </p:sp>
      <p:sp>
        <p:nvSpPr>
          <p:cNvPr id="251" name="Google Shape;251;g121e76e5a39_0_1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1e76e5a39_0_1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Niklas</a:t>
            </a:r>
            <a:endParaRPr/>
          </a:p>
        </p:txBody>
      </p:sp>
      <p:sp>
        <p:nvSpPr>
          <p:cNvPr id="257" name="Google Shape;257;g121e76e5a39_0_1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1e76e5a39_0_1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Niklas</a:t>
            </a:r>
            <a:endParaRPr/>
          </a:p>
        </p:txBody>
      </p:sp>
      <p:sp>
        <p:nvSpPr>
          <p:cNvPr id="263" name="Google Shape;263;g121e76e5a39_0_1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21e76e5a3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g121e76e5a3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Jaime 2min</a:t>
            </a:r>
            <a:endParaRPr/>
          </a:p>
        </p:txBody>
      </p:sp>
      <p:sp>
        <p:nvSpPr>
          <p:cNvPr id="270" name="Google Shape;270;g121e76e5a39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">
  <p:cSld name="1_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ctrTitle"/>
          </p:nvPr>
        </p:nvSpPr>
        <p:spPr>
          <a:xfrm>
            <a:off x="7999414" y="1051551"/>
            <a:ext cx="3565524" cy="238489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/>
          <p:nvPr>
            <p:ph idx="2" type="pic"/>
          </p:nvPr>
        </p:nvSpPr>
        <p:spPr>
          <a:xfrm>
            <a:off x="0" y="0"/>
            <a:ext cx="745236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8" name="Google Shape;18;p15"/>
          <p:cNvSpPr/>
          <p:nvPr/>
        </p:nvSpPr>
        <p:spPr>
          <a:xfrm>
            <a:off x="7999413" y="445272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19" name="Google Shape;19;p15"/>
          <p:cNvGrpSpPr/>
          <p:nvPr/>
        </p:nvGrpSpPr>
        <p:grpSpPr>
          <a:xfrm rot="5400000">
            <a:off x="10835022" y="5500185"/>
            <a:ext cx="828358" cy="828358"/>
            <a:chOff x="10462536" y="1408249"/>
            <a:chExt cx="828358" cy="828358"/>
          </a:xfrm>
        </p:grpSpPr>
        <p:sp>
          <p:nvSpPr>
            <p:cNvPr id="20" name="Google Shape;20;p15"/>
            <p:cNvSpPr/>
            <p:nvPr/>
          </p:nvSpPr>
          <p:spPr>
            <a:xfrm rot="8100000">
              <a:off x="10606715" y="1506691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" name="Google Shape;21;p15"/>
            <p:cNvSpPr/>
            <p:nvPr/>
          </p:nvSpPr>
          <p:spPr>
            <a:xfrm rot="-8100000">
              <a:off x="10613915" y="1424627"/>
              <a:ext cx="270000" cy="540001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2" name="Google Shape;22;p15"/>
          <p:cNvSpPr txBox="1"/>
          <p:nvPr>
            <p:ph idx="1" type="body"/>
          </p:nvPr>
        </p:nvSpPr>
        <p:spPr>
          <a:xfrm>
            <a:off x="7999413" y="3568700"/>
            <a:ext cx="3565524" cy="1731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Summary">
  <p:cSld name="12_Summar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550863" y="4508500"/>
            <a:ext cx="4500562" cy="1562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4"/>
          <p:cNvSpPr/>
          <p:nvPr>
            <p:ph idx="2" type="pic"/>
          </p:nvPr>
        </p:nvSpPr>
        <p:spPr>
          <a:xfrm>
            <a:off x="0" y="0"/>
            <a:ext cx="12192000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5262411" y="4508500"/>
            <a:ext cx="6221412" cy="1563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24"/>
          <p:cNvSpPr/>
          <p:nvPr/>
        </p:nvSpPr>
        <p:spPr>
          <a:xfrm>
            <a:off x="1225773" y="385222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Closing">
  <p:cSld name="13_Closing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ctrTitle"/>
          </p:nvPr>
        </p:nvSpPr>
        <p:spPr>
          <a:xfrm>
            <a:off x="550863" y="549275"/>
            <a:ext cx="5437187" cy="298623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1" type="subTitle"/>
          </p:nvPr>
        </p:nvSpPr>
        <p:spPr>
          <a:xfrm>
            <a:off x="550863" y="3827610"/>
            <a:ext cx="5437187" cy="2265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25"/>
          <p:cNvSpPr/>
          <p:nvPr>
            <p:ph idx="2" type="pic"/>
          </p:nvPr>
        </p:nvSpPr>
        <p:spPr>
          <a:xfrm>
            <a:off x="6556248" y="548640"/>
            <a:ext cx="5084064" cy="28803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44" name="Google Shape;144;p25"/>
          <p:cNvSpPr/>
          <p:nvPr>
            <p:ph idx="3" type="pic"/>
          </p:nvPr>
        </p:nvSpPr>
        <p:spPr>
          <a:xfrm>
            <a:off x="6556248" y="3429000"/>
            <a:ext cx="5084064" cy="28803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grpSp>
        <p:nvGrpSpPr>
          <p:cNvPr id="145" name="Google Shape;145;p25"/>
          <p:cNvGrpSpPr/>
          <p:nvPr/>
        </p:nvGrpSpPr>
        <p:grpSpPr>
          <a:xfrm>
            <a:off x="11030092" y="-213201"/>
            <a:ext cx="1708815" cy="1705831"/>
            <a:chOff x="11030092" y="-213201"/>
            <a:chExt cx="1708815" cy="1705831"/>
          </a:xfrm>
        </p:grpSpPr>
        <p:sp>
          <p:nvSpPr>
            <p:cNvPr id="146" name="Google Shape;146;p25"/>
            <p:cNvSpPr/>
            <p:nvPr/>
          </p:nvSpPr>
          <p:spPr>
            <a:xfrm rot="-2700000">
              <a:off x="11161347" y="125399"/>
              <a:ext cx="1341675" cy="926985"/>
            </a:xfrm>
            <a:custGeom>
              <a:rect b="b" l="l" r="r" t="t"/>
              <a:pathLst>
                <a:path extrusionOk="0" h="926985" w="134167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7" name="Google Shape;147;p25"/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8" name="Google Shape;148;p25"/>
            <p:cNvSpPr/>
            <p:nvPr/>
          </p:nvSpPr>
          <p:spPr>
            <a:xfrm rot="-2700000">
              <a:off x="11228590" y="129580"/>
              <a:ext cx="1337455" cy="1042921"/>
            </a:xfrm>
            <a:custGeom>
              <a:rect b="b" l="l" r="r" t="t"/>
              <a:pathLst>
                <a:path extrusionOk="0" h="1042921" w="1337455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49" name="Google Shape;149;p25"/>
          <p:cNvGrpSpPr/>
          <p:nvPr/>
        </p:nvGrpSpPr>
        <p:grpSpPr>
          <a:xfrm>
            <a:off x="577658" y="5511950"/>
            <a:ext cx="828358" cy="828358"/>
            <a:chOff x="10462536" y="1408249"/>
            <a:chExt cx="828358" cy="828358"/>
          </a:xfrm>
        </p:grpSpPr>
        <p:sp>
          <p:nvSpPr>
            <p:cNvPr id="150" name="Google Shape;150;p25"/>
            <p:cNvSpPr/>
            <p:nvPr/>
          </p:nvSpPr>
          <p:spPr>
            <a:xfrm rot="8100000">
              <a:off x="10606715" y="1506691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1" name="Google Shape;151;p25"/>
            <p:cNvSpPr/>
            <p:nvPr/>
          </p:nvSpPr>
          <p:spPr>
            <a:xfrm rot="-8100000">
              <a:off x="10613915" y="1424627"/>
              <a:ext cx="270000" cy="540001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52" name="Google Shape;152;p25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5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5" name="Google Shape;155;p25"/>
          <p:cNvSpPr/>
          <p:nvPr/>
        </p:nvSpPr>
        <p:spPr>
          <a:xfrm>
            <a:off x="5303845" y="5427212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Section break">
  <p:cSld name="5_Section break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58" name="Google Shape;158;p26"/>
          <p:cNvSpPr txBox="1"/>
          <p:nvPr>
            <p:ph idx="1" type="subTitle"/>
          </p:nvPr>
        </p:nvSpPr>
        <p:spPr>
          <a:xfrm>
            <a:off x="0" y="3557281"/>
            <a:ext cx="6640285" cy="3300719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/>
            </a:lvl1pPr>
            <a:lvl2pPr lvl="1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26"/>
          <p:cNvSpPr txBox="1"/>
          <p:nvPr>
            <p:ph type="ctrTitle"/>
          </p:nvPr>
        </p:nvSpPr>
        <p:spPr>
          <a:xfrm>
            <a:off x="0" y="0"/>
            <a:ext cx="6640285" cy="3535509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9803"/>
                </a:srgbClr>
              </a:gs>
              <a:gs pos="100000">
                <a:srgbClr val="1B192E">
                  <a:alpha val="69803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Play"/>
              <a:buNone/>
              <a:defRPr sz="6400"/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ctrTitle"/>
          </p:nvPr>
        </p:nvSpPr>
        <p:spPr>
          <a:xfrm>
            <a:off x="3359149" y="389840"/>
            <a:ext cx="8281987" cy="29546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Play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7"/>
          <p:cNvSpPr txBox="1"/>
          <p:nvPr>
            <p:ph idx="1" type="subTitle"/>
          </p:nvPr>
        </p:nvSpPr>
        <p:spPr>
          <a:xfrm>
            <a:off x="3359149" y="3536951"/>
            <a:ext cx="8281989" cy="2555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63" name="Google Shape;163;p27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7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7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6" name="Google Shape;166;p27"/>
          <p:cNvSpPr/>
          <p:nvPr/>
        </p:nvSpPr>
        <p:spPr>
          <a:xfrm rot="2700000">
            <a:off x="612445" y="481888"/>
            <a:ext cx="1080000" cy="1262947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7" name="Google Shape;167;p27"/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8" name="Google Shape;168;p27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169" name="Google Shape;169;p27"/>
          <p:cNvGrpSpPr/>
          <p:nvPr/>
        </p:nvGrpSpPr>
        <p:grpSpPr>
          <a:xfrm>
            <a:off x="1292493" y="4299807"/>
            <a:ext cx="2083885" cy="2083885"/>
            <a:chOff x="4842143" y="3556857"/>
            <a:chExt cx="2083885" cy="2083885"/>
          </a:xfrm>
        </p:grpSpPr>
        <p:sp>
          <p:nvSpPr>
            <p:cNvPr id="170" name="Google Shape;170;p27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1" name="Google Shape;171;p27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2" name="Google Shape;172;p27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3" name="Google Shape;173;p27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/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176" name="Google Shape;176;p28"/>
          <p:cNvGrpSpPr/>
          <p:nvPr/>
        </p:nvGrpSpPr>
        <p:grpSpPr>
          <a:xfrm>
            <a:off x="233344" y="5384019"/>
            <a:ext cx="828357" cy="828357"/>
            <a:chOff x="2895711" y="1234487"/>
            <a:chExt cx="828357" cy="828357"/>
          </a:xfrm>
        </p:grpSpPr>
        <p:sp>
          <p:nvSpPr>
            <p:cNvPr id="177" name="Google Shape;177;p28"/>
            <p:cNvSpPr/>
            <p:nvPr/>
          </p:nvSpPr>
          <p:spPr>
            <a:xfrm rot="2700000">
              <a:off x="3039890" y="1332929"/>
              <a:ext cx="540000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8" name="Google Shape;178;p28"/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79" name="Google Shape;179;p28"/>
          <p:cNvSpPr txBox="1"/>
          <p:nvPr>
            <p:ph type="title"/>
          </p:nvPr>
        </p:nvSpPr>
        <p:spPr>
          <a:xfrm>
            <a:off x="550863" y="549275"/>
            <a:ext cx="11090274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550862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p28"/>
          <p:cNvSpPr txBox="1"/>
          <p:nvPr>
            <p:ph idx="2" type="body"/>
          </p:nvPr>
        </p:nvSpPr>
        <p:spPr>
          <a:xfrm>
            <a:off x="6205538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p28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8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8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9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29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30"/>
          <p:cNvGrpSpPr/>
          <p:nvPr/>
        </p:nvGrpSpPr>
        <p:grpSpPr>
          <a:xfrm>
            <a:off x="4752748" y="4823504"/>
            <a:ext cx="1656714" cy="1656714"/>
            <a:chOff x="2481534" y="2139594"/>
            <a:chExt cx="1656714" cy="1656714"/>
          </a:xfrm>
        </p:grpSpPr>
        <p:sp>
          <p:nvSpPr>
            <p:cNvPr id="191" name="Google Shape;191;p30"/>
            <p:cNvSpPr/>
            <p:nvPr/>
          </p:nvSpPr>
          <p:spPr>
            <a:xfrm rot="2700000">
              <a:off x="2769891" y="2336477"/>
              <a:ext cx="1080000" cy="1262947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2" name="Google Shape;192;p30"/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93" name="Google Shape;193;p30"/>
          <p:cNvSpPr txBox="1"/>
          <p:nvPr>
            <p:ph type="title"/>
          </p:nvPr>
        </p:nvSpPr>
        <p:spPr>
          <a:xfrm>
            <a:off x="550863" y="549275"/>
            <a:ext cx="11090275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4295775" y="1750060"/>
            <a:ext cx="7345362" cy="4342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1pPr>
            <a:lvl2pPr indent="-3302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55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95" name="Google Shape;195;p30"/>
          <p:cNvSpPr txBox="1"/>
          <p:nvPr>
            <p:ph idx="2" type="body"/>
          </p:nvPr>
        </p:nvSpPr>
        <p:spPr>
          <a:xfrm>
            <a:off x="550863" y="1750060"/>
            <a:ext cx="3565525" cy="4342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6" name="Google Shape;196;p30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0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0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Agenda">
  <p:cSld name="2_Agenda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type="title"/>
          </p:nvPr>
        </p:nvSpPr>
        <p:spPr>
          <a:xfrm>
            <a:off x="550864" y="549275"/>
            <a:ext cx="3565524" cy="199785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" type="body"/>
          </p:nvPr>
        </p:nvSpPr>
        <p:spPr>
          <a:xfrm>
            <a:off x="550863" y="2677306"/>
            <a:ext cx="3565525" cy="3415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6"/>
          <p:cNvSpPr/>
          <p:nvPr>
            <p:ph idx="2" type="pic"/>
          </p:nvPr>
        </p:nvSpPr>
        <p:spPr>
          <a:xfrm>
            <a:off x="5208928" y="1596771"/>
            <a:ext cx="3448558" cy="34485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27" name="Google Shape;27;p16"/>
          <p:cNvSpPr/>
          <p:nvPr>
            <p:ph idx="3" type="pic"/>
          </p:nvPr>
        </p:nvSpPr>
        <p:spPr>
          <a:xfrm>
            <a:off x="8918575" y="596392"/>
            <a:ext cx="2263776" cy="22637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28" name="Google Shape;28;p16"/>
          <p:cNvSpPr/>
          <p:nvPr>
            <p:ph idx="4" type="pic"/>
          </p:nvPr>
        </p:nvSpPr>
        <p:spPr>
          <a:xfrm>
            <a:off x="9091612" y="3324733"/>
            <a:ext cx="2936876" cy="29368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29" name="Google Shape;29;p16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p16"/>
          <p:cNvSpPr/>
          <p:nvPr/>
        </p:nvSpPr>
        <p:spPr>
          <a:xfrm>
            <a:off x="6548755" y="850167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33" name="Google Shape;33;p16"/>
          <p:cNvGrpSpPr/>
          <p:nvPr/>
        </p:nvGrpSpPr>
        <p:grpSpPr>
          <a:xfrm>
            <a:off x="5585919" y="5592565"/>
            <a:ext cx="828358" cy="828358"/>
            <a:chOff x="3393179" y="4841987"/>
            <a:chExt cx="828358" cy="828358"/>
          </a:xfrm>
        </p:grpSpPr>
        <p:sp>
          <p:nvSpPr>
            <p:cNvPr id="34" name="Google Shape;34;p16"/>
            <p:cNvSpPr/>
            <p:nvPr/>
          </p:nvSpPr>
          <p:spPr>
            <a:xfrm rot="8100000">
              <a:off x="3537358" y="4940429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" name="Google Shape;35;p16"/>
            <p:cNvSpPr/>
            <p:nvPr/>
          </p:nvSpPr>
          <p:spPr>
            <a:xfrm rot="-81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0">
                  <a:srgbClr val="453E75">
                    <a:alpha val="32941"/>
                  </a:srgbClr>
                </a:gs>
                <a:gs pos="100000">
                  <a:srgbClr val="59EFC0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Introduction">
  <p:cSld name="3_Introduc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550863" y="4507200"/>
            <a:ext cx="4500562" cy="1562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/>
          <p:nvPr>
            <p:ph idx="2" type="pic"/>
          </p:nvPr>
        </p:nvSpPr>
        <p:spPr>
          <a:xfrm>
            <a:off x="0" y="0"/>
            <a:ext cx="3054096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39" name="Google Shape;39;p17"/>
          <p:cNvSpPr/>
          <p:nvPr>
            <p:ph idx="3" type="pic"/>
          </p:nvPr>
        </p:nvSpPr>
        <p:spPr>
          <a:xfrm>
            <a:off x="3054096" y="0"/>
            <a:ext cx="3054096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40" name="Google Shape;40;p17"/>
          <p:cNvSpPr/>
          <p:nvPr>
            <p:ph idx="4" type="pic"/>
          </p:nvPr>
        </p:nvSpPr>
        <p:spPr>
          <a:xfrm>
            <a:off x="6083808" y="0"/>
            <a:ext cx="3054096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41" name="Google Shape;41;p17"/>
          <p:cNvSpPr/>
          <p:nvPr>
            <p:ph idx="5" type="pic"/>
          </p:nvPr>
        </p:nvSpPr>
        <p:spPr>
          <a:xfrm>
            <a:off x="9137904" y="0"/>
            <a:ext cx="3054096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" name="Google Shape;45;p17"/>
          <p:cNvSpPr txBox="1"/>
          <p:nvPr>
            <p:ph idx="1" type="body"/>
          </p:nvPr>
        </p:nvSpPr>
        <p:spPr>
          <a:xfrm>
            <a:off x="5262411" y="4508500"/>
            <a:ext cx="6221412" cy="1563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Section break">
  <p:cSld name="4_Section break">
    <p:bg>
      <p:bgPr>
        <a:solidFill>
          <a:schemeClr val="dk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8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48" name="Google Shape;48;p18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8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18"/>
          <p:cNvSpPr/>
          <p:nvPr/>
        </p:nvSpPr>
        <p:spPr>
          <a:xfrm>
            <a:off x="0" y="5773729"/>
            <a:ext cx="12192000" cy="1084271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2" name="Google Shape;52;p18"/>
          <p:cNvSpPr/>
          <p:nvPr/>
        </p:nvSpPr>
        <p:spPr>
          <a:xfrm rot="10800000">
            <a:off x="0" y="-3"/>
            <a:ext cx="9000000" cy="6857998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3" name="Google Shape;53;p18"/>
          <p:cNvSpPr txBox="1"/>
          <p:nvPr>
            <p:ph type="ctrTitle"/>
          </p:nvPr>
        </p:nvSpPr>
        <p:spPr>
          <a:xfrm>
            <a:off x="550863" y="549275"/>
            <a:ext cx="5437187" cy="298623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Play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" type="subTitle"/>
          </p:nvPr>
        </p:nvSpPr>
        <p:spPr>
          <a:xfrm>
            <a:off x="550863" y="3816724"/>
            <a:ext cx="5437187" cy="2265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hart Table Timeline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9"/>
          <p:cNvGrpSpPr/>
          <p:nvPr/>
        </p:nvGrpSpPr>
        <p:grpSpPr>
          <a:xfrm>
            <a:off x="363888" y="5322560"/>
            <a:ext cx="1030305" cy="1030305"/>
            <a:chOff x="10240859" y="1436639"/>
            <a:chExt cx="1030305" cy="1030305"/>
          </a:xfrm>
        </p:grpSpPr>
        <p:sp>
          <p:nvSpPr>
            <p:cNvPr id="57" name="Google Shape;57;p19"/>
            <p:cNvSpPr/>
            <p:nvPr/>
          </p:nvSpPr>
          <p:spPr>
            <a:xfrm rot="-8100000">
              <a:off x="10268976" y="1743588"/>
              <a:ext cx="926985" cy="463493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" name="Google Shape;58;p19"/>
            <p:cNvSpPr/>
            <p:nvPr/>
          </p:nvSpPr>
          <p:spPr>
            <a:xfrm rot="-2700000">
              <a:off x="11115555" y="1939340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" name="Google Shape;59;p19"/>
            <p:cNvSpPr/>
            <p:nvPr/>
          </p:nvSpPr>
          <p:spPr>
            <a:xfrm rot="-2700000">
              <a:off x="10625042" y="1448827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0" name="Google Shape;60;p19"/>
            <p:cNvSpPr/>
            <p:nvPr/>
          </p:nvSpPr>
          <p:spPr>
            <a:xfrm rot="-8100000">
              <a:off x="10292519" y="1686748"/>
              <a:ext cx="926985" cy="530086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1" name="Google Shape;61;p19"/>
          <p:cNvSpPr txBox="1"/>
          <p:nvPr>
            <p:ph type="title"/>
          </p:nvPr>
        </p:nvSpPr>
        <p:spPr>
          <a:xfrm>
            <a:off x="550862" y="549275"/>
            <a:ext cx="11091600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9"/>
          <p:cNvSpPr txBox="1"/>
          <p:nvPr>
            <p:ph idx="1" type="body"/>
          </p:nvPr>
        </p:nvSpPr>
        <p:spPr>
          <a:xfrm>
            <a:off x="550863" y="2113199"/>
            <a:ext cx="11090274" cy="3979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Quote">
  <p:cSld name="7_Quot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 txBox="1"/>
          <p:nvPr>
            <p:ph type="title"/>
          </p:nvPr>
        </p:nvSpPr>
        <p:spPr>
          <a:xfrm>
            <a:off x="550864" y="549275"/>
            <a:ext cx="3566160" cy="33845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8" name="Google Shape;68;p20"/>
          <p:cNvGrpSpPr/>
          <p:nvPr/>
        </p:nvGrpSpPr>
        <p:grpSpPr>
          <a:xfrm>
            <a:off x="10708081" y="4012605"/>
            <a:ext cx="897877" cy="934082"/>
            <a:chOff x="5129684" y="1232940"/>
            <a:chExt cx="897877" cy="934082"/>
          </a:xfrm>
        </p:grpSpPr>
        <p:sp>
          <p:nvSpPr>
            <p:cNvPr id="69" name="Google Shape;69;p20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rect b="b" l="l" r="r" t="t"/>
              <a:pathLst>
                <a:path extrusionOk="0" h="317" w="54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0" name="Google Shape;70;p20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rect b="b" l="l" r="r" t="t"/>
              <a:pathLst>
                <a:path extrusionOk="0" h="468" w="266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1" name="Google Shape;71;p20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rect b="b" l="l" r="r" t="t"/>
              <a:pathLst>
                <a:path extrusionOk="0" h="468" w="274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72" name="Google Shape;72;p20"/>
          <p:cNvSpPr/>
          <p:nvPr/>
        </p:nvSpPr>
        <p:spPr>
          <a:xfrm>
            <a:off x="5668780" y="5059009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3" name="Google Shape;73;p20"/>
          <p:cNvSpPr txBox="1"/>
          <p:nvPr>
            <p:ph idx="1" type="body"/>
          </p:nvPr>
        </p:nvSpPr>
        <p:spPr>
          <a:xfrm>
            <a:off x="550863" y="4097338"/>
            <a:ext cx="3565524" cy="2351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indent="-355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2pPr>
            <a:lvl3pPr indent="-355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3pPr>
            <a:lvl4pPr indent="-355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20"/>
          <p:cNvSpPr/>
          <p:nvPr>
            <p:ph idx="2" type="pic"/>
          </p:nvPr>
        </p:nvSpPr>
        <p:spPr>
          <a:xfrm>
            <a:off x="5535809" y="656633"/>
            <a:ext cx="5132388" cy="51323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75" name="Google Shape;75;p20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eam">
  <p:cSld name="8_Team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0" y="5773729"/>
            <a:ext cx="12192000" cy="1084271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40000">
                <a:srgbClr val="1B192E">
                  <a:alpha val="0"/>
                </a:srgbClr>
              </a:gs>
              <a:gs pos="100000">
                <a:srgbClr val="1B192E">
                  <a:alpha val="6000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0" name="Google Shape;80;p21"/>
          <p:cNvSpPr/>
          <p:nvPr/>
        </p:nvSpPr>
        <p:spPr>
          <a:xfrm>
            <a:off x="10288775" y="762609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1" name="Google Shape;81;p21"/>
          <p:cNvSpPr txBox="1"/>
          <p:nvPr>
            <p:ph type="ctrTitle"/>
          </p:nvPr>
        </p:nvSpPr>
        <p:spPr>
          <a:xfrm>
            <a:off x="548640" y="548640"/>
            <a:ext cx="8281987" cy="1253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2" name="Google Shape;82;p21"/>
          <p:cNvGrpSpPr/>
          <p:nvPr/>
        </p:nvGrpSpPr>
        <p:grpSpPr>
          <a:xfrm>
            <a:off x="1763106" y="4294374"/>
            <a:ext cx="2083885" cy="2083885"/>
            <a:chOff x="4842143" y="3556857"/>
            <a:chExt cx="2083885" cy="2083885"/>
          </a:xfrm>
        </p:grpSpPr>
        <p:sp>
          <p:nvSpPr>
            <p:cNvPr id="83" name="Google Shape;83;p21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4" name="Google Shape;84;p21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5" name="Google Shape;85;p21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" name="Google Shape;86;p21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87" name="Google Shape;87;p21"/>
          <p:cNvSpPr/>
          <p:nvPr>
            <p:ph idx="2" type="pic"/>
          </p:nvPr>
        </p:nvSpPr>
        <p:spPr>
          <a:xfrm>
            <a:off x="1078992" y="1990724"/>
            <a:ext cx="1691640" cy="14356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88" name="Google Shape;88;p21"/>
          <p:cNvSpPr/>
          <p:nvPr>
            <p:ph idx="3" type="pic"/>
          </p:nvPr>
        </p:nvSpPr>
        <p:spPr>
          <a:xfrm>
            <a:off x="3838384" y="1990724"/>
            <a:ext cx="1691640" cy="14356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89" name="Google Shape;89;p21"/>
          <p:cNvSpPr/>
          <p:nvPr>
            <p:ph idx="4" type="pic"/>
          </p:nvPr>
        </p:nvSpPr>
        <p:spPr>
          <a:xfrm>
            <a:off x="6661976" y="1993392"/>
            <a:ext cx="1691640" cy="14356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0" name="Google Shape;90;p21"/>
          <p:cNvSpPr/>
          <p:nvPr>
            <p:ph idx="5" type="pic"/>
          </p:nvPr>
        </p:nvSpPr>
        <p:spPr>
          <a:xfrm>
            <a:off x="9485568" y="1990724"/>
            <a:ext cx="1691640" cy="14356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1" name="Google Shape;91;p21"/>
          <p:cNvSpPr txBox="1"/>
          <p:nvPr>
            <p:ph idx="1" type="body"/>
          </p:nvPr>
        </p:nvSpPr>
        <p:spPr>
          <a:xfrm>
            <a:off x="1079500" y="3781425"/>
            <a:ext cx="1711325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6" type="body"/>
          </p:nvPr>
        </p:nvSpPr>
        <p:spPr>
          <a:xfrm>
            <a:off x="1078733" y="4232949"/>
            <a:ext cx="1711572" cy="638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1"/>
          <p:cNvSpPr txBox="1"/>
          <p:nvPr>
            <p:ph idx="7" type="body"/>
          </p:nvPr>
        </p:nvSpPr>
        <p:spPr>
          <a:xfrm>
            <a:off x="3839151" y="3781425"/>
            <a:ext cx="1711325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8" type="body"/>
          </p:nvPr>
        </p:nvSpPr>
        <p:spPr>
          <a:xfrm>
            <a:off x="3838384" y="4232949"/>
            <a:ext cx="1711572" cy="638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9" type="body"/>
          </p:nvPr>
        </p:nvSpPr>
        <p:spPr>
          <a:xfrm>
            <a:off x="6662743" y="3781425"/>
            <a:ext cx="1711325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21"/>
          <p:cNvSpPr txBox="1"/>
          <p:nvPr>
            <p:ph idx="13" type="body"/>
          </p:nvPr>
        </p:nvSpPr>
        <p:spPr>
          <a:xfrm>
            <a:off x="6661976" y="4232949"/>
            <a:ext cx="1711572" cy="638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14" type="body"/>
          </p:nvPr>
        </p:nvSpPr>
        <p:spPr>
          <a:xfrm>
            <a:off x="9433112" y="3787288"/>
            <a:ext cx="1711325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15" type="body"/>
          </p:nvPr>
        </p:nvSpPr>
        <p:spPr>
          <a:xfrm>
            <a:off x="9432345" y="4238812"/>
            <a:ext cx="1711572" cy="638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21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ontent 2 column (comparison slide)" type="twoTxTwoObj">
  <p:cSld name="TWO_OBJECTS_WITH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/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4" name="Google Shape;104;p22"/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dk2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22"/>
          <p:cNvSpPr txBox="1"/>
          <p:nvPr>
            <p:ph type="title"/>
          </p:nvPr>
        </p:nvSpPr>
        <p:spPr>
          <a:xfrm>
            <a:off x="550862" y="549275"/>
            <a:ext cx="11097551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1" type="body"/>
          </p:nvPr>
        </p:nvSpPr>
        <p:spPr>
          <a:xfrm>
            <a:off x="550864" y="1731375"/>
            <a:ext cx="5437186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7" name="Google Shape;107;p22"/>
          <p:cNvSpPr txBox="1"/>
          <p:nvPr>
            <p:ph idx="2" type="body"/>
          </p:nvPr>
        </p:nvSpPr>
        <p:spPr>
          <a:xfrm>
            <a:off x="550863" y="2427370"/>
            <a:ext cx="5429114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302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22"/>
          <p:cNvSpPr txBox="1"/>
          <p:nvPr>
            <p:ph idx="3" type="body"/>
          </p:nvPr>
        </p:nvSpPr>
        <p:spPr>
          <a:xfrm>
            <a:off x="6212024" y="1731375"/>
            <a:ext cx="5436392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22"/>
          <p:cNvSpPr txBox="1"/>
          <p:nvPr>
            <p:ph idx="4" type="body"/>
          </p:nvPr>
        </p:nvSpPr>
        <p:spPr>
          <a:xfrm>
            <a:off x="6212023" y="2427370"/>
            <a:ext cx="5436391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302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ontent 3 column">
  <p:cSld name="11_Content 3 colum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23"/>
          <p:cNvGrpSpPr/>
          <p:nvPr/>
        </p:nvGrpSpPr>
        <p:grpSpPr>
          <a:xfrm>
            <a:off x="100472" y="5036395"/>
            <a:ext cx="2083885" cy="2083885"/>
            <a:chOff x="4842143" y="3556857"/>
            <a:chExt cx="2083885" cy="2083885"/>
          </a:xfrm>
        </p:grpSpPr>
        <p:sp>
          <p:nvSpPr>
            <p:cNvPr id="115" name="Google Shape;115;p23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" name="Google Shape;116;p23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7" name="Google Shape;117;p23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8" name="Google Shape;118;p23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19" name="Google Shape;119;p23"/>
          <p:cNvSpPr/>
          <p:nvPr/>
        </p:nvSpPr>
        <p:spPr>
          <a:xfrm rot="2700000">
            <a:off x="10834944" y="171268"/>
            <a:ext cx="1080000" cy="1262947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0" name="Google Shape;120;p23"/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1" name="Google Shape;121;p23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2" name="Google Shape;122;p23"/>
          <p:cNvSpPr txBox="1"/>
          <p:nvPr>
            <p:ph type="title"/>
          </p:nvPr>
        </p:nvSpPr>
        <p:spPr>
          <a:xfrm>
            <a:off x="550862" y="549275"/>
            <a:ext cx="11097551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550864" y="1731375"/>
            <a:ext cx="3563936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4" name="Google Shape;124;p23"/>
          <p:cNvSpPr txBox="1"/>
          <p:nvPr>
            <p:ph idx="2" type="body"/>
          </p:nvPr>
        </p:nvSpPr>
        <p:spPr>
          <a:xfrm>
            <a:off x="559476" y="2432304"/>
            <a:ext cx="3563936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3" type="body"/>
          </p:nvPr>
        </p:nvSpPr>
        <p:spPr>
          <a:xfrm>
            <a:off x="4341573" y="1731375"/>
            <a:ext cx="3566160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4" type="body"/>
          </p:nvPr>
        </p:nvSpPr>
        <p:spPr>
          <a:xfrm>
            <a:off x="4341573" y="2427370"/>
            <a:ext cx="3508755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1pPr>
            <a:lvl2pPr indent="-33655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2pPr>
            <a:lvl3pPr indent="-33655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3pPr>
            <a:lvl4pPr indent="-33655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4pPr>
            <a:lvl5pPr indent="-33655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5" type="body"/>
          </p:nvPr>
        </p:nvSpPr>
        <p:spPr>
          <a:xfrm>
            <a:off x="8139659" y="1731375"/>
            <a:ext cx="3566160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6" type="body"/>
          </p:nvPr>
        </p:nvSpPr>
        <p:spPr>
          <a:xfrm>
            <a:off x="8139659" y="2427370"/>
            <a:ext cx="3508755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1pPr>
            <a:lvl2pPr indent="-33655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2pPr>
            <a:lvl3pPr indent="-33655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3pPr>
            <a:lvl4pPr indent="-33655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4pPr>
            <a:lvl5pPr indent="-33655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b="0" i="0" sz="48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17500" lvl="1" marL="9144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347">
          <p15:clr>
            <a:srgbClr val="F26B43"/>
          </p15:clr>
        </p15:guide>
        <p15:guide id="4" pos="7333">
          <p15:clr>
            <a:srgbClr val="F26B43"/>
          </p15:clr>
        </p15:guide>
        <p15:guide id="5" orient="horz" pos="346">
          <p15:clr>
            <a:srgbClr val="F26B43"/>
          </p15:clr>
        </p15:guide>
        <p15:guide id="6" orient="horz" pos="3974">
          <p15:clr>
            <a:srgbClr val="F26B43"/>
          </p15:clr>
        </p15:guide>
        <p15:guide id="7" pos="824">
          <p15:clr>
            <a:srgbClr val="A4A3A4"/>
          </p15:clr>
        </p15:guide>
        <p15:guide id="8" pos="937">
          <p15:clr>
            <a:srgbClr val="A4A3A4"/>
          </p15:clr>
        </p15:guide>
        <p15:guide id="9" pos="1413">
          <p15:clr>
            <a:srgbClr val="A4A3A4"/>
          </p15:clr>
        </p15:guide>
        <p15:guide id="10" pos="1527">
          <p15:clr>
            <a:srgbClr val="A4A3A4"/>
          </p15:clr>
        </p15:guide>
        <p15:guide id="11" pos="2003">
          <p15:clr>
            <a:srgbClr val="A4A3A4"/>
          </p15:clr>
        </p15:guide>
        <p15:guide id="12" pos="2116">
          <p15:clr>
            <a:srgbClr val="A4A3A4"/>
          </p15:clr>
        </p15:guide>
        <p15:guide id="13" pos="2593">
          <p15:clr>
            <a:srgbClr val="A4A3A4"/>
          </p15:clr>
        </p15:guide>
        <p15:guide id="14" pos="2706">
          <p15:clr>
            <a:srgbClr val="A4A3A4"/>
          </p15:clr>
        </p15:guide>
        <p15:guide id="15" pos="3182">
          <p15:clr>
            <a:srgbClr val="A4A3A4"/>
          </p15:clr>
        </p15:guide>
        <p15:guide id="16" pos="3318">
          <p15:clr>
            <a:srgbClr val="A4A3A4"/>
          </p15:clr>
        </p15:guide>
        <p15:guide id="17" pos="3772">
          <p15:clr>
            <a:srgbClr val="A4A3A4"/>
          </p15:clr>
        </p15:guide>
        <p15:guide id="18" pos="3908">
          <p15:clr>
            <a:srgbClr val="A4A3A4"/>
          </p15:clr>
        </p15:guide>
        <p15:guide id="19" pos="4362">
          <p15:clr>
            <a:srgbClr val="A4A3A4"/>
          </p15:clr>
        </p15:guide>
        <p15:guide id="20" pos="4498">
          <p15:clr>
            <a:srgbClr val="A4A3A4"/>
          </p15:clr>
        </p15:guide>
        <p15:guide id="21" pos="4951">
          <p15:clr>
            <a:srgbClr val="A4A3A4"/>
          </p15:clr>
        </p15:guide>
        <p15:guide id="22" pos="5087">
          <p15:clr>
            <a:srgbClr val="A4A3A4"/>
          </p15:clr>
        </p15:guide>
        <p15:guide id="23" pos="5541">
          <p15:clr>
            <a:srgbClr val="A4A3A4"/>
          </p15:clr>
        </p15:guide>
        <p15:guide id="24" pos="5677">
          <p15:clr>
            <a:srgbClr val="A4A3A4"/>
          </p15:clr>
        </p15:guide>
        <p15:guide id="25" pos="6153">
          <p15:clr>
            <a:srgbClr val="A4A3A4"/>
          </p15:clr>
        </p15:guide>
        <p15:guide id="26" pos="6267">
          <p15:clr>
            <a:srgbClr val="A4A3A4"/>
          </p15:clr>
        </p15:guide>
        <p15:guide id="27" pos="6743">
          <p15:clr>
            <a:srgbClr val="A4A3A4"/>
          </p15:clr>
        </p15:guide>
        <p15:guide id="28" pos="6856">
          <p15:clr>
            <a:srgbClr val="A4A3A4"/>
          </p15:clr>
        </p15:guide>
        <p15:guide id="29" orient="horz" pos="3838">
          <p15:clr>
            <a:srgbClr val="A4A3A4"/>
          </p15:clr>
        </p15:guide>
        <p15:guide id="30" orient="horz" pos="2092">
          <p15:clr>
            <a:srgbClr val="A4A3A4"/>
          </p15:clr>
        </p15:guide>
        <p15:guide id="31" orient="horz" pos="2228">
          <p15:clr>
            <a:srgbClr val="A4A3A4"/>
          </p15:clr>
        </p15:guide>
        <p15:guide id="32" orient="horz" pos="845">
          <p15:clr>
            <a:srgbClr val="A4A3A4"/>
          </p15:clr>
        </p15:guide>
        <p15:guide id="33" orient="horz" pos="958">
          <p15:clr>
            <a:srgbClr val="A4A3A4"/>
          </p15:clr>
        </p15:guide>
        <p15:guide id="34" orient="horz" pos="1480">
          <p15:clr>
            <a:srgbClr val="A4A3A4"/>
          </p15:clr>
        </p15:guide>
        <p15:guide id="35" orient="horz" pos="1593">
          <p15:clr>
            <a:srgbClr val="A4A3A4"/>
          </p15:clr>
        </p15:guide>
        <p15:guide id="36" orient="horz" pos="2727">
          <p15:clr>
            <a:srgbClr val="A4A3A4"/>
          </p15:clr>
        </p15:guide>
        <p15:guide id="37" orient="horz" pos="2840">
          <p15:clr>
            <a:srgbClr val="A4A3A4"/>
          </p15:clr>
        </p15:guide>
        <p15:guide id="38" orient="horz" pos="3339">
          <p15:clr>
            <a:srgbClr val="A4A3A4"/>
          </p15:clr>
        </p15:guide>
        <p15:guide id="39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jpg"/><Relationship Id="rId4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jpg"/><Relationship Id="rId4" Type="http://schemas.openxmlformats.org/officeDocument/2006/relationships/image" Target="../media/image21.jpg"/><Relationship Id="rId5" Type="http://schemas.openxmlformats.org/officeDocument/2006/relationships/image" Target="../media/image14.jpg"/><Relationship Id="rId6" Type="http://schemas.openxmlformats.org/officeDocument/2006/relationships/image" Target="../media/image10.jpg"/><Relationship Id="rId7" Type="http://schemas.openxmlformats.org/officeDocument/2006/relationships/image" Target="../media/image4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23.png"/><Relationship Id="rId6" Type="http://schemas.openxmlformats.org/officeDocument/2006/relationships/image" Target="../media/image29.png"/><Relationship Id="rId7" Type="http://schemas.openxmlformats.org/officeDocument/2006/relationships/image" Target="../media/image2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0.jpg"/><Relationship Id="rId4" Type="http://schemas.openxmlformats.org/officeDocument/2006/relationships/image" Target="../media/image18.png"/><Relationship Id="rId5" Type="http://schemas.openxmlformats.org/officeDocument/2006/relationships/image" Target="../media/image17.png"/><Relationship Id="rId6" Type="http://schemas.openxmlformats.org/officeDocument/2006/relationships/image" Target="../media/image25.png"/><Relationship Id="rId7" Type="http://schemas.openxmlformats.org/officeDocument/2006/relationships/image" Target="../media/image3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2.jp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24.png"/><Relationship Id="rId7" Type="http://schemas.openxmlformats.org/officeDocument/2006/relationships/image" Target="../media/image3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"/>
          <p:cNvSpPr txBox="1"/>
          <p:nvPr>
            <p:ph type="ctrTitle"/>
          </p:nvPr>
        </p:nvSpPr>
        <p:spPr>
          <a:xfrm>
            <a:off x="7370575" y="401925"/>
            <a:ext cx="49257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Thermodynamics and Heat Transfer Project – Group C</a:t>
            </a:r>
            <a:endParaRPr/>
          </a:p>
        </p:txBody>
      </p:sp>
      <p:pic>
        <p:nvPicPr>
          <p:cNvPr descr="Data Points Digital background" id="205" name="Google Shape;205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1782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206" name="Google Shape;206;p1"/>
          <p:cNvSpPr txBox="1"/>
          <p:nvPr>
            <p:ph idx="1" type="body"/>
          </p:nvPr>
        </p:nvSpPr>
        <p:spPr>
          <a:xfrm>
            <a:off x="6924675" y="2778275"/>
            <a:ext cx="5267400" cy="31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47500" lnSpcReduction="10000"/>
          </a:bodyPr>
          <a:lstStyle/>
          <a:p>
            <a:pPr indent="-228600" lvl="0" marL="22860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35514"/>
              <a:buNone/>
            </a:pPr>
            <a:r>
              <a:rPr lang="en-US" sz="5631">
                <a:latin typeface="Arial"/>
                <a:ea typeface="Arial"/>
                <a:cs typeface="Arial"/>
                <a:sym typeface="Arial"/>
              </a:rPr>
              <a:t>Performance of a Single-Cylinder </a:t>
            </a:r>
            <a:endParaRPr sz="5631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35514"/>
              <a:buNone/>
            </a:pPr>
            <a:r>
              <a:rPr lang="en-US" sz="5631">
                <a:latin typeface="Arial"/>
                <a:ea typeface="Arial"/>
                <a:cs typeface="Arial"/>
                <a:sym typeface="Arial"/>
              </a:rPr>
              <a:t>Compression Ignition Engine</a:t>
            </a:r>
            <a:endParaRPr sz="5631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38383"/>
              <a:buNone/>
            </a:pPr>
            <a:r>
              <a:t/>
            </a:r>
            <a:endParaRPr sz="521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41758"/>
              <a:buNone/>
            </a:pPr>
            <a:r>
              <a:rPr lang="en-US" sz="4789">
                <a:latin typeface="Arial"/>
                <a:ea typeface="Arial"/>
                <a:cs typeface="Arial"/>
                <a:sym typeface="Arial"/>
              </a:rPr>
              <a:t>Members: </a:t>
            </a:r>
            <a:endParaRPr sz="4789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41758"/>
              <a:buNone/>
            </a:pPr>
            <a:r>
              <a:rPr lang="en-US" sz="4789">
                <a:latin typeface="Arial"/>
                <a:ea typeface="Arial"/>
                <a:cs typeface="Arial"/>
                <a:sym typeface="Arial"/>
              </a:rPr>
              <a:t>Nguyen Xuan Binh, William Bergman </a:t>
            </a:r>
            <a:br>
              <a:rPr lang="en-US" sz="4789">
                <a:latin typeface="Arial"/>
                <a:ea typeface="Arial"/>
                <a:cs typeface="Arial"/>
                <a:sym typeface="Arial"/>
              </a:rPr>
            </a:br>
            <a:r>
              <a:rPr lang="en-US" sz="4789">
                <a:latin typeface="Arial"/>
                <a:ea typeface="Arial"/>
                <a:cs typeface="Arial"/>
                <a:sym typeface="Arial"/>
              </a:rPr>
              <a:t>Jaime Montero de la Plaza</a:t>
            </a:r>
            <a:endParaRPr sz="4789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4789">
                <a:latin typeface="Arial"/>
                <a:ea typeface="Arial"/>
                <a:cs typeface="Arial"/>
                <a:sym typeface="Arial"/>
              </a:rPr>
              <a:t>Lucas Foley, Niklas Sterpi</a:t>
            </a:r>
            <a:endParaRPr sz="4789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6956"/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1e76e5a39_0_154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2 Indicative Efficiency</a:t>
            </a:r>
            <a:endParaRPr/>
          </a:p>
        </p:txBody>
      </p:sp>
      <p:pic>
        <p:nvPicPr>
          <p:cNvPr id="293" name="Google Shape;293;g121e76e5a39_0_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50" y="992356"/>
            <a:ext cx="7840299" cy="5880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21e76e5a39_0_171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2 dP/d</a:t>
            </a:r>
            <a:r>
              <a:rPr lang="en-US">
                <a:solidFill>
                  <a:srgbClr val="FFFFFF"/>
                </a:solidFill>
              </a:rPr>
              <a:t>θ and Original Pressure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99" name="Google Shape;299;g121e76e5a39_0_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38" y="1129925"/>
            <a:ext cx="7231033" cy="54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21e76e5a39_0_159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2 HRR and Raw Pressure</a:t>
            </a:r>
            <a:endParaRPr/>
          </a:p>
        </p:txBody>
      </p:sp>
      <p:pic>
        <p:nvPicPr>
          <p:cNvPr id="305" name="Google Shape;305;g121e76e5a39_0_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0488" y="1129925"/>
            <a:ext cx="7231033" cy="54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1e76e5a39_0_165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2 HRR - CHR</a:t>
            </a:r>
            <a:endParaRPr/>
          </a:p>
        </p:txBody>
      </p:sp>
      <p:pic>
        <p:nvPicPr>
          <p:cNvPr id="311" name="Google Shape;311;g121e76e5a39_0_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0488" y="1129925"/>
            <a:ext cx="7231033" cy="54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21e76e5a39_0_107"/>
          <p:cNvSpPr/>
          <p:nvPr/>
        </p:nvSpPr>
        <p:spPr>
          <a:xfrm rot="2700000">
            <a:off x="612109" y="481997"/>
            <a:ext cx="1080601" cy="1263649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599887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18" name="Google Shape;318;g121e76e5a39_0_107"/>
          <p:cNvSpPr/>
          <p:nvPr/>
        </p:nvSpPr>
        <p:spPr>
          <a:xfrm rot="8100000">
            <a:off x="626707" y="828843"/>
            <a:ext cx="540088" cy="1080176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19" name="Google Shape;319;g121e76e5a39_0_107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320" name="Google Shape;320;g121e76e5a39_0_107"/>
          <p:cNvGrpSpPr/>
          <p:nvPr/>
        </p:nvGrpSpPr>
        <p:grpSpPr>
          <a:xfrm>
            <a:off x="1291064" y="4299901"/>
            <a:ext cx="2083792" cy="2083792"/>
            <a:chOff x="4840714" y="3556951"/>
            <a:chExt cx="2083792" cy="2083792"/>
          </a:xfrm>
        </p:grpSpPr>
        <p:sp>
          <p:nvSpPr>
            <p:cNvPr id="321" name="Google Shape;321;g121e76e5a39_0_107"/>
            <p:cNvSpPr/>
            <p:nvPr/>
          </p:nvSpPr>
          <p:spPr>
            <a:xfrm flipH="1" rot="8100000">
              <a:off x="5006330" y="4192886"/>
              <a:ext cx="1851817" cy="925909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2" name="Google Shape;322;g121e76e5a39_0_107"/>
            <p:cNvSpPr/>
            <p:nvPr/>
          </p:nvSpPr>
          <p:spPr>
            <a:xfrm flipH="1" rot="8100000">
              <a:off x="4956702" y="4051292"/>
              <a:ext cx="1851817" cy="109511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3" name="Google Shape;323;g121e76e5a39_0_107"/>
            <p:cNvSpPr/>
            <p:nvPr/>
          </p:nvSpPr>
          <p:spPr>
            <a:xfrm flipH="1" rot="2700000">
              <a:off x="6040495" y="3601733"/>
              <a:ext cx="106915" cy="466690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4" name="Google Shape;324;g121e76e5a39_0_107"/>
            <p:cNvSpPr/>
            <p:nvPr/>
          </p:nvSpPr>
          <p:spPr>
            <a:xfrm flipH="1" rot="2700000">
              <a:off x="5059469" y="4582759"/>
              <a:ext cx="106915" cy="466690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25" name="Google Shape;325;g121e76e5a39_0_10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Data Points Digital background" id="326" name="Google Shape;326;g121e76e5a39_0_10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327" name="Google Shape;327;g121e76e5a39_0_107"/>
          <p:cNvSpPr/>
          <p:nvPr/>
        </p:nvSpPr>
        <p:spPr>
          <a:xfrm>
            <a:off x="0" y="5773729"/>
            <a:ext cx="12192000" cy="10842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8" name="Google Shape;328;g121e76e5a39_0_107"/>
          <p:cNvSpPr/>
          <p:nvPr/>
        </p:nvSpPr>
        <p:spPr>
          <a:xfrm rot="10800000">
            <a:off x="0" y="-5"/>
            <a:ext cx="9000000" cy="68580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9" name="Google Shape;329;g121e76e5a39_0_107"/>
          <p:cNvSpPr txBox="1"/>
          <p:nvPr>
            <p:ph type="ctrTitle"/>
          </p:nvPr>
        </p:nvSpPr>
        <p:spPr>
          <a:xfrm>
            <a:off x="248950" y="277475"/>
            <a:ext cx="7826700" cy="248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Task 3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ct val="72727"/>
              <a:buFont typeface="Arial"/>
              <a:buNone/>
            </a:pPr>
            <a:r>
              <a:rPr lang="en-US" sz="2750"/>
              <a:t>(Dual-injection) Difference in Start of Injection 1 measured in CAD bTDC for the first fuel. Same injection pressure and fuel mass for both fuels</a:t>
            </a:r>
            <a:endParaRPr sz="2750"/>
          </a:p>
        </p:txBody>
      </p:sp>
      <p:sp>
        <p:nvSpPr>
          <p:cNvPr id="330" name="Google Shape;330;g121e76e5a39_0_107"/>
          <p:cNvSpPr txBox="1"/>
          <p:nvPr>
            <p:ph idx="12" type="sldNum"/>
          </p:nvPr>
        </p:nvSpPr>
        <p:spPr>
          <a:xfrm>
            <a:off x="9948863" y="6507212"/>
            <a:ext cx="16923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31" name="Google Shape;331;g121e76e5a39_0_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875" y="3107888"/>
            <a:ext cx="11906250" cy="23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21e76e5a39_0_215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3 </a:t>
            </a:r>
            <a:r>
              <a:rPr lang="en-US"/>
              <a:t>Indicative Efficiency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t/>
            </a:r>
            <a:endParaRPr/>
          </a:p>
        </p:txBody>
      </p:sp>
      <p:pic>
        <p:nvPicPr>
          <p:cNvPr id="337" name="Google Shape;337;g121e76e5a39_0_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3800" y="977775"/>
            <a:ext cx="7840299" cy="5880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21e76e5a39_0_229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3 dP/d</a:t>
            </a:r>
            <a:r>
              <a:rPr lang="en-US">
                <a:solidFill>
                  <a:srgbClr val="FFFFFF"/>
                </a:solidFill>
              </a:rPr>
              <a:t>θ and Original Pressure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43" name="Google Shape;343;g121e76e5a39_0_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5188" y="944801"/>
            <a:ext cx="7705725" cy="5779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21e76e5a39_0_219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3 HRR and Raw Pressure</a:t>
            </a:r>
            <a:endParaRPr/>
          </a:p>
        </p:txBody>
      </p:sp>
      <p:pic>
        <p:nvPicPr>
          <p:cNvPr id="349" name="Google Shape;349;g121e76e5a39_0_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50" y="1009375"/>
            <a:ext cx="7798158" cy="584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21e76e5a39_0_224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3 HRR - CHR</a:t>
            </a:r>
            <a:endParaRPr/>
          </a:p>
        </p:txBody>
      </p:sp>
      <p:pic>
        <p:nvPicPr>
          <p:cNvPr id="355" name="Google Shape;355;g121e76e5a39_0_2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0475" y="1129925"/>
            <a:ext cx="7637425" cy="572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21e76e5a39_0_36"/>
          <p:cNvSpPr/>
          <p:nvPr/>
        </p:nvSpPr>
        <p:spPr>
          <a:xfrm rot="2700000">
            <a:off x="612109" y="481997"/>
            <a:ext cx="1080601" cy="1263649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599887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2" name="Google Shape;362;g121e76e5a39_0_36"/>
          <p:cNvSpPr/>
          <p:nvPr/>
        </p:nvSpPr>
        <p:spPr>
          <a:xfrm rot="8100000">
            <a:off x="626707" y="828843"/>
            <a:ext cx="540088" cy="1080176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63" name="Google Shape;363;g121e76e5a39_0_36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364" name="Google Shape;364;g121e76e5a39_0_36"/>
          <p:cNvGrpSpPr/>
          <p:nvPr/>
        </p:nvGrpSpPr>
        <p:grpSpPr>
          <a:xfrm>
            <a:off x="1291064" y="4299901"/>
            <a:ext cx="2083792" cy="2083792"/>
            <a:chOff x="4840714" y="3556951"/>
            <a:chExt cx="2083792" cy="2083792"/>
          </a:xfrm>
        </p:grpSpPr>
        <p:sp>
          <p:nvSpPr>
            <p:cNvPr id="365" name="Google Shape;365;g121e76e5a39_0_36"/>
            <p:cNvSpPr/>
            <p:nvPr/>
          </p:nvSpPr>
          <p:spPr>
            <a:xfrm flipH="1" rot="8100000">
              <a:off x="5006330" y="4192886"/>
              <a:ext cx="1851817" cy="925909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66" name="Google Shape;366;g121e76e5a39_0_36"/>
            <p:cNvSpPr/>
            <p:nvPr/>
          </p:nvSpPr>
          <p:spPr>
            <a:xfrm flipH="1" rot="8100000">
              <a:off x="4956702" y="4051292"/>
              <a:ext cx="1851817" cy="109511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67" name="Google Shape;367;g121e76e5a39_0_36"/>
            <p:cNvSpPr/>
            <p:nvPr/>
          </p:nvSpPr>
          <p:spPr>
            <a:xfrm flipH="1" rot="2700000">
              <a:off x="6040495" y="3601733"/>
              <a:ext cx="106915" cy="466690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68" name="Google Shape;368;g121e76e5a39_0_36"/>
            <p:cNvSpPr/>
            <p:nvPr/>
          </p:nvSpPr>
          <p:spPr>
            <a:xfrm flipH="1" rot="2700000">
              <a:off x="5059469" y="4582759"/>
              <a:ext cx="106915" cy="466690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69" name="Google Shape;369;g121e76e5a39_0_3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Data Points Digital background" id="370" name="Google Shape;370;g121e76e5a39_0_3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0795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371" name="Google Shape;371;g121e76e5a39_0_36"/>
          <p:cNvSpPr/>
          <p:nvPr/>
        </p:nvSpPr>
        <p:spPr>
          <a:xfrm>
            <a:off x="0" y="5773729"/>
            <a:ext cx="12192000" cy="10842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2" name="Google Shape;372;g121e76e5a39_0_36"/>
          <p:cNvSpPr/>
          <p:nvPr/>
        </p:nvSpPr>
        <p:spPr>
          <a:xfrm rot="10800000">
            <a:off x="0" y="-5"/>
            <a:ext cx="9000000" cy="68580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73" name="Google Shape;373;g121e76e5a39_0_36"/>
          <p:cNvSpPr txBox="1"/>
          <p:nvPr>
            <p:ph type="ctrTitle"/>
          </p:nvPr>
        </p:nvSpPr>
        <p:spPr>
          <a:xfrm>
            <a:off x="174000" y="260075"/>
            <a:ext cx="7183800" cy="25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Play"/>
              <a:buNone/>
            </a:pPr>
            <a:r>
              <a:rPr lang="en-US"/>
              <a:t>Task</a:t>
            </a:r>
            <a:r>
              <a:rPr lang="en-US"/>
              <a:t> 4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750"/>
              <a:t>(Dual-injection) Difference in the fuel mass and the injection duration for the two fuels</a:t>
            </a:r>
            <a:endParaRPr sz="2500"/>
          </a:p>
        </p:txBody>
      </p:sp>
      <p:sp>
        <p:nvSpPr>
          <p:cNvPr id="374" name="Google Shape;374;g121e76e5a39_0_36"/>
          <p:cNvSpPr txBox="1"/>
          <p:nvPr>
            <p:ph idx="12" type="sldNum"/>
          </p:nvPr>
        </p:nvSpPr>
        <p:spPr>
          <a:xfrm>
            <a:off x="9948863" y="6507212"/>
            <a:ext cx="16923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75" name="Google Shape;375;g121e76e5a39_0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350" y="3363038"/>
            <a:ext cx="11925300" cy="23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"/>
          <p:cNvSpPr txBox="1"/>
          <p:nvPr>
            <p:ph type="title"/>
          </p:nvPr>
        </p:nvSpPr>
        <p:spPr>
          <a:xfrm>
            <a:off x="550863" y="4507200"/>
            <a:ext cx="4500600" cy="15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213" name="Google Shape;21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083" y="709150"/>
            <a:ext cx="4844176" cy="282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1538" y="289600"/>
            <a:ext cx="6399374" cy="479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21e76e5a39_0_177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4 </a:t>
            </a:r>
            <a:r>
              <a:rPr lang="en-US"/>
              <a:t>Indicative Efficiency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t/>
            </a:r>
            <a:endParaRPr/>
          </a:p>
        </p:txBody>
      </p:sp>
      <p:pic>
        <p:nvPicPr>
          <p:cNvPr id="381" name="Google Shape;381;g121e76e5a39_0_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9750" y="1055552"/>
            <a:ext cx="7736600" cy="580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21e76e5a39_0_191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4 dP/d</a:t>
            </a:r>
            <a:r>
              <a:rPr lang="en-US">
                <a:solidFill>
                  <a:srgbClr val="FFFFFF"/>
                </a:solidFill>
              </a:rPr>
              <a:t>θ and Original Pressure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87" name="Google Shape;387;g121e76e5a39_0_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50" y="1129925"/>
            <a:ext cx="7524750" cy="5643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21e76e5a39_0_181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4 HRR and Raw Pressure</a:t>
            </a:r>
            <a:endParaRPr/>
          </a:p>
        </p:txBody>
      </p:sp>
      <p:pic>
        <p:nvPicPr>
          <p:cNvPr id="393" name="Google Shape;393;g121e76e5a39_0_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50" y="994194"/>
            <a:ext cx="7705725" cy="5779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21e76e5a39_0_186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4 HRR - CHR</a:t>
            </a:r>
            <a:endParaRPr/>
          </a:p>
        </p:txBody>
      </p:sp>
      <p:pic>
        <p:nvPicPr>
          <p:cNvPr id="399" name="Google Shape;399;g121e76e5a39_0_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50" y="909625"/>
            <a:ext cx="7931150" cy="594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21e76e5a39_0_54"/>
          <p:cNvSpPr/>
          <p:nvPr/>
        </p:nvSpPr>
        <p:spPr>
          <a:xfrm rot="2700000">
            <a:off x="612109" y="481997"/>
            <a:ext cx="1080601" cy="1263649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599887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6" name="Google Shape;406;g121e76e5a39_0_54"/>
          <p:cNvSpPr/>
          <p:nvPr/>
        </p:nvSpPr>
        <p:spPr>
          <a:xfrm rot="8100000">
            <a:off x="626707" y="828843"/>
            <a:ext cx="540088" cy="1080176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7" name="Google Shape;407;g121e76e5a39_0_54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408" name="Google Shape;408;g121e76e5a39_0_54"/>
          <p:cNvGrpSpPr/>
          <p:nvPr/>
        </p:nvGrpSpPr>
        <p:grpSpPr>
          <a:xfrm>
            <a:off x="1291064" y="4299901"/>
            <a:ext cx="2083792" cy="2083792"/>
            <a:chOff x="4840714" y="3556951"/>
            <a:chExt cx="2083792" cy="2083792"/>
          </a:xfrm>
        </p:grpSpPr>
        <p:sp>
          <p:nvSpPr>
            <p:cNvPr id="409" name="Google Shape;409;g121e76e5a39_0_54"/>
            <p:cNvSpPr/>
            <p:nvPr/>
          </p:nvSpPr>
          <p:spPr>
            <a:xfrm flipH="1" rot="8100000">
              <a:off x="5006330" y="4192886"/>
              <a:ext cx="1851817" cy="925909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0" name="Google Shape;410;g121e76e5a39_0_54"/>
            <p:cNvSpPr/>
            <p:nvPr/>
          </p:nvSpPr>
          <p:spPr>
            <a:xfrm flipH="1" rot="8100000">
              <a:off x="4956702" y="4051292"/>
              <a:ext cx="1851817" cy="109511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1" name="Google Shape;411;g121e76e5a39_0_54"/>
            <p:cNvSpPr/>
            <p:nvPr/>
          </p:nvSpPr>
          <p:spPr>
            <a:xfrm flipH="1" rot="2700000">
              <a:off x="6040495" y="3601733"/>
              <a:ext cx="106915" cy="466690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2" name="Google Shape;412;g121e76e5a39_0_54"/>
            <p:cNvSpPr/>
            <p:nvPr/>
          </p:nvSpPr>
          <p:spPr>
            <a:xfrm flipH="1" rot="2700000">
              <a:off x="5059469" y="4582759"/>
              <a:ext cx="106915" cy="466690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413" name="Google Shape;413;g121e76e5a39_0_5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Data Points Digital background" id="414" name="Google Shape;414;g121e76e5a39_0_5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415" name="Google Shape;415;g121e76e5a39_0_54"/>
          <p:cNvSpPr/>
          <p:nvPr/>
        </p:nvSpPr>
        <p:spPr>
          <a:xfrm>
            <a:off x="0" y="5773729"/>
            <a:ext cx="12192000" cy="10842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6" name="Google Shape;416;g121e76e5a39_0_54"/>
          <p:cNvSpPr/>
          <p:nvPr/>
        </p:nvSpPr>
        <p:spPr>
          <a:xfrm rot="10800000">
            <a:off x="0" y="-5"/>
            <a:ext cx="9000000" cy="68580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7" name="Google Shape;417;g121e76e5a39_0_54"/>
          <p:cNvSpPr txBox="1"/>
          <p:nvPr>
            <p:ph type="ctrTitle"/>
          </p:nvPr>
        </p:nvSpPr>
        <p:spPr>
          <a:xfrm>
            <a:off x="484825" y="549275"/>
            <a:ext cx="7511700" cy="2083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Task</a:t>
            </a:r>
            <a:r>
              <a:rPr lang="en-US"/>
              <a:t> 5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ct val="72727"/>
              <a:buFont typeface="Arial"/>
              <a:buNone/>
            </a:pPr>
            <a:r>
              <a:rPr lang="en-US" sz="2750"/>
              <a:t>(Single-injection) Difference in the fuel mass and the injection duration</a:t>
            </a:r>
            <a:endParaRPr sz="2750"/>
          </a:p>
        </p:txBody>
      </p:sp>
      <p:sp>
        <p:nvSpPr>
          <p:cNvPr id="418" name="Google Shape;418;g121e76e5a39_0_54"/>
          <p:cNvSpPr txBox="1"/>
          <p:nvPr>
            <p:ph idx="12" type="sldNum"/>
          </p:nvPr>
        </p:nvSpPr>
        <p:spPr>
          <a:xfrm>
            <a:off x="9948863" y="6507212"/>
            <a:ext cx="16923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9" name="Google Shape;419;g121e76e5a39_0_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13" y="2832838"/>
            <a:ext cx="11915775" cy="2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21e76e5a39_0_196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5 </a:t>
            </a:r>
            <a:r>
              <a:rPr lang="en-US"/>
              <a:t>Indicative Efficiency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t/>
            </a:r>
            <a:endParaRPr/>
          </a:p>
        </p:txBody>
      </p:sp>
      <p:pic>
        <p:nvPicPr>
          <p:cNvPr id="425" name="Google Shape;425;g121e76e5a39_0_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5975" y="1022950"/>
            <a:ext cx="7780050" cy="583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21e76e5a39_0_210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5 dP/d</a:t>
            </a:r>
            <a:r>
              <a:rPr lang="en-US">
                <a:solidFill>
                  <a:srgbClr val="FFFFFF"/>
                </a:solidFill>
              </a:rPr>
              <a:t>θ and Original Pressure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431" name="Google Shape;431;g121e76e5a39_0_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438" y="1032125"/>
            <a:ext cx="7231033" cy="54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21e76e5a39_0_200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5 HRR and Raw Pressure</a:t>
            </a:r>
            <a:endParaRPr/>
          </a:p>
        </p:txBody>
      </p:sp>
      <p:pic>
        <p:nvPicPr>
          <p:cNvPr id="437" name="Google Shape;437;g121e76e5a39_0_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438" y="1129925"/>
            <a:ext cx="7231033" cy="54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21e76e5a39_0_205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5 HRR - CHR</a:t>
            </a:r>
            <a:endParaRPr/>
          </a:p>
        </p:txBody>
      </p:sp>
      <p:pic>
        <p:nvPicPr>
          <p:cNvPr id="443" name="Google Shape;443;g121e76e5a39_0_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0488" y="1129925"/>
            <a:ext cx="7231033" cy="54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221f5afa23_0_52"/>
          <p:cNvSpPr txBox="1"/>
          <p:nvPr>
            <p:ph type="title"/>
          </p:nvPr>
        </p:nvSpPr>
        <p:spPr>
          <a:xfrm>
            <a:off x="550863" y="4508500"/>
            <a:ext cx="4500600" cy="156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Comparison and Summary</a:t>
            </a:r>
            <a:endParaRPr/>
          </a:p>
        </p:txBody>
      </p:sp>
      <p:sp>
        <p:nvSpPr>
          <p:cNvPr id="450" name="Google Shape;450;g1221f5afa23_0_52"/>
          <p:cNvSpPr txBox="1"/>
          <p:nvPr>
            <p:ph idx="12" type="sldNum"/>
          </p:nvPr>
        </p:nvSpPr>
        <p:spPr>
          <a:xfrm>
            <a:off x="9948863" y="6507212"/>
            <a:ext cx="1692300" cy="15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1" name="Google Shape;451;g1221f5afa23_0_52"/>
          <p:cNvSpPr/>
          <p:nvPr>
            <p:ph idx="2" type="pic"/>
          </p:nvPr>
        </p:nvSpPr>
        <p:spPr>
          <a:xfrm>
            <a:off x="0" y="0"/>
            <a:ext cx="12192000" cy="3776400"/>
          </a:xfrm>
          <a:prstGeom prst="rect">
            <a:avLst/>
          </a:prstGeom>
        </p:spPr>
      </p:sp>
      <p:pic>
        <p:nvPicPr>
          <p:cNvPr descr="Data Points Digital background" id="452" name="Google Shape;452;g1221f5afa23_0_5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2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"/>
          <p:cNvSpPr txBox="1"/>
          <p:nvPr>
            <p:ph type="title"/>
          </p:nvPr>
        </p:nvSpPr>
        <p:spPr>
          <a:xfrm>
            <a:off x="884550" y="377200"/>
            <a:ext cx="104229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 sz="3700"/>
              <a:t>In our project, we conduct the performance of the ignition engine in 5 different tasks</a:t>
            </a:r>
            <a:endParaRPr sz="3700"/>
          </a:p>
        </p:txBody>
      </p:sp>
      <p:sp>
        <p:nvSpPr>
          <p:cNvPr id="220" name="Google Shape;220;p2"/>
          <p:cNvSpPr txBox="1"/>
          <p:nvPr>
            <p:ph idx="1" type="body"/>
          </p:nvPr>
        </p:nvSpPr>
        <p:spPr>
          <a:xfrm>
            <a:off x="109250" y="1408513"/>
            <a:ext cx="3804000" cy="55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>
                <a:solidFill>
                  <a:srgbClr val="00FF00"/>
                </a:solidFill>
              </a:rPr>
              <a:t>Task 1</a:t>
            </a:r>
            <a:r>
              <a:rPr lang="en-US"/>
              <a:t>: </a:t>
            </a:r>
            <a:r>
              <a:rPr lang="en-US"/>
              <a:t>(Single-injection) Difference in Injection Pressure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>
                <a:solidFill>
                  <a:srgbClr val="FF9900"/>
                </a:solidFill>
              </a:rPr>
              <a:t>Task 2</a:t>
            </a:r>
            <a:r>
              <a:rPr lang="en-US"/>
              <a:t>: </a:t>
            </a:r>
            <a:r>
              <a:rPr lang="en-US"/>
              <a:t>(</a:t>
            </a:r>
            <a:r>
              <a:rPr lang="en-US"/>
              <a:t>Single-injection</a:t>
            </a:r>
            <a:r>
              <a:rPr lang="en-US"/>
              <a:t>) Difference in Start of Injection 1 measured in Crank angles before top</a:t>
            </a:r>
            <a:r>
              <a:rPr lang="en-US"/>
              <a:t>-dead center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>
                <a:solidFill>
                  <a:srgbClr val="FF00FF"/>
                </a:solidFill>
              </a:rPr>
              <a:t>Task 3</a:t>
            </a:r>
            <a:r>
              <a:rPr lang="en-US"/>
              <a:t>: </a:t>
            </a:r>
            <a:r>
              <a:rPr lang="en-US"/>
              <a:t>(Dual-injection) Difference in SOI 1 measured in CAD bTDC for </a:t>
            </a:r>
            <a:r>
              <a:rPr lang="en-US"/>
              <a:t>the f</a:t>
            </a:r>
            <a:r>
              <a:rPr lang="en-US"/>
              <a:t>irst fuel. Same injection pressure, fuel mass for both fuels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>
                <a:solidFill>
                  <a:srgbClr val="6FA8DC"/>
                </a:solidFill>
              </a:rPr>
              <a:t>Task 4</a:t>
            </a:r>
            <a:r>
              <a:rPr lang="en-US"/>
              <a:t>: </a:t>
            </a:r>
            <a:r>
              <a:rPr lang="en-US"/>
              <a:t>(</a:t>
            </a:r>
            <a:r>
              <a:rPr lang="en-US"/>
              <a:t>Dual-injection</a:t>
            </a:r>
            <a:r>
              <a:rPr lang="en-US"/>
              <a:t>) Difference in the fuel mass and the injection duration for the two fuels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>
                <a:solidFill>
                  <a:srgbClr val="F9CB9C"/>
                </a:solidFill>
              </a:rPr>
              <a:t>Task 5</a:t>
            </a:r>
            <a:r>
              <a:rPr lang="en-US"/>
              <a:t>: </a:t>
            </a:r>
            <a:r>
              <a:rPr lang="en-US"/>
              <a:t>(</a:t>
            </a:r>
            <a:r>
              <a:rPr lang="en-US"/>
              <a:t>Single-injection</a:t>
            </a:r>
            <a:r>
              <a:rPr lang="en-US"/>
              <a:t>) Difference in the fuel mass and the injection duration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221" name="Google Shape;22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6400" y="1408525"/>
            <a:ext cx="8075600" cy="5177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221f5afa23_0_2"/>
          <p:cNvSpPr txBox="1"/>
          <p:nvPr>
            <p:ph type="title"/>
          </p:nvPr>
        </p:nvSpPr>
        <p:spPr>
          <a:xfrm>
            <a:off x="550287" y="0"/>
            <a:ext cx="11091600" cy="133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Comparison: </a:t>
            </a:r>
            <a:r>
              <a:rPr lang="en-US"/>
              <a:t>Indicative Efficiency</a:t>
            </a:r>
            <a:endParaRPr/>
          </a:p>
        </p:txBody>
      </p:sp>
      <p:sp>
        <p:nvSpPr>
          <p:cNvPr id="459" name="Google Shape;459;g1221f5afa23_0_2"/>
          <p:cNvSpPr txBox="1"/>
          <p:nvPr>
            <p:ph idx="1" type="body"/>
          </p:nvPr>
        </p:nvSpPr>
        <p:spPr>
          <a:xfrm>
            <a:off x="550863" y="2113199"/>
            <a:ext cx="11090400" cy="397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g1221f5afa23_0_2"/>
          <p:cNvSpPr txBox="1"/>
          <p:nvPr>
            <p:ph idx="12" type="sldNum"/>
          </p:nvPr>
        </p:nvSpPr>
        <p:spPr>
          <a:xfrm>
            <a:off x="9948863" y="6507212"/>
            <a:ext cx="1692300" cy="15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61" name="Google Shape;461;g1221f5afa23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3950" y="3845650"/>
            <a:ext cx="3880000" cy="291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g1221f5afa23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8012" y="3845638"/>
            <a:ext cx="3880034" cy="291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g1221f5afa23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75900" y="787275"/>
            <a:ext cx="3880025" cy="2910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g1221f5afa23_0_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27425" y="787281"/>
            <a:ext cx="3880025" cy="2910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g1221f5afa23_0_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969" y="787284"/>
            <a:ext cx="3880000" cy="2910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221f5afa23_0_12"/>
          <p:cNvSpPr txBox="1"/>
          <p:nvPr>
            <p:ph type="title"/>
          </p:nvPr>
        </p:nvSpPr>
        <p:spPr>
          <a:xfrm>
            <a:off x="550287" y="0"/>
            <a:ext cx="11091600" cy="133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/>
              <a:t>Comparison: </a:t>
            </a:r>
            <a:r>
              <a:rPr lang="en-US" sz="4700"/>
              <a:t>dP/dθ and Original Pressure</a:t>
            </a:r>
            <a:r>
              <a:rPr lang="en-US"/>
              <a:t> </a:t>
            </a:r>
            <a:endParaRPr/>
          </a:p>
        </p:txBody>
      </p:sp>
      <p:sp>
        <p:nvSpPr>
          <p:cNvPr id="472" name="Google Shape;472;g1221f5afa23_0_12"/>
          <p:cNvSpPr txBox="1"/>
          <p:nvPr>
            <p:ph idx="1" type="body"/>
          </p:nvPr>
        </p:nvSpPr>
        <p:spPr>
          <a:xfrm>
            <a:off x="550863" y="2113199"/>
            <a:ext cx="11090400" cy="397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g1221f5afa23_0_12"/>
          <p:cNvSpPr txBox="1"/>
          <p:nvPr>
            <p:ph idx="12" type="sldNum"/>
          </p:nvPr>
        </p:nvSpPr>
        <p:spPr>
          <a:xfrm>
            <a:off x="9948863" y="6507212"/>
            <a:ext cx="1692300" cy="15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74" name="Google Shape;474;g1221f5afa23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994" y="785625"/>
            <a:ext cx="3880075" cy="2910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g1221f5afa23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6023" y="785625"/>
            <a:ext cx="3880075" cy="2910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g1221f5afa23_0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03048" y="785619"/>
            <a:ext cx="3880075" cy="2910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g1221f5afa23_0_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9910" y="3863888"/>
            <a:ext cx="3831425" cy="2873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g1221f5afa23_0_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39050" y="3845640"/>
            <a:ext cx="3880075" cy="2910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24bb8e4dc5_1_0"/>
          <p:cNvSpPr txBox="1"/>
          <p:nvPr>
            <p:ph type="title"/>
          </p:nvPr>
        </p:nvSpPr>
        <p:spPr>
          <a:xfrm>
            <a:off x="550200" y="0"/>
            <a:ext cx="11091600" cy="133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Comparison: HRR and Raw Pressure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124bb8e4dc5_1_0"/>
          <p:cNvSpPr txBox="1"/>
          <p:nvPr>
            <p:ph idx="1" type="body"/>
          </p:nvPr>
        </p:nvSpPr>
        <p:spPr>
          <a:xfrm>
            <a:off x="550863" y="2113199"/>
            <a:ext cx="11090400" cy="397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g124bb8e4dc5_1_0"/>
          <p:cNvSpPr txBox="1"/>
          <p:nvPr>
            <p:ph idx="12" type="sldNum"/>
          </p:nvPr>
        </p:nvSpPr>
        <p:spPr>
          <a:xfrm>
            <a:off x="9948863" y="6507212"/>
            <a:ext cx="1692300" cy="15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87" name="Google Shape;487;g124bb8e4dc5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6338" y="3845650"/>
            <a:ext cx="3880075" cy="291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g124bb8e4dc5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650" y="769750"/>
            <a:ext cx="3880050" cy="2910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g124bb8e4dc5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4860" y="769738"/>
            <a:ext cx="3880075" cy="2910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g124bb8e4dc5_1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98103" y="769738"/>
            <a:ext cx="3880050" cy="2910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g124bb8e4dc5_1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35598" y="3845650"/>
            <a:ext cx="3880050" cy="2910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1b2f03daa0_0_0"/>
          <p:cNvSpPr txBox="1"/>
          <p:nvPr>
            <p:ph type="title"/>
          </p:nvPr>
        </p:nvSpPr>
        <p:spPr>
          <a:xfrm>
            <a:off x="550212" y="0"/>
            <a:ext cx="11091600" cy="133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Comparison: HRR - CHR</a:t>
            </a:r>
            <a:endParaRPr/>
          </a:p>
        </p:txBody>
      </p:sp>
      <p:sp>
        <p:nvSpPr>
          <p:cNvPr id="498" name="Google Shape;498;g11b2f03daa0_0_0"/>
          <p:cNvSpPr txBox="1"/>
          <p:nvPr>
            <p:ph idx="1" type="body"/>
          </p:nvPr>
        </p:nvSpPr>
        <p:spPr>
          <a:xfrm>
            <a:off x="550863" y="2113199"/>
            <a:ext cx="11090400" cy="397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g11b2f03daa0_0_0"/>
          <p:cNvSpPr txBox="1"/>
          <p:nvPr>
            <p:ph idx="12" type="sldNum"/>
          </p:nvPr>
        </p:nvSpPr>
        <p:spPr>
          <a:xfrm>
            <a:off x="9948863" y="6507212"/>
            <a:ext cx="1692300" cy="15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0" name="Google Shape;500;g11b2f03daa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8000" y="3845664"/>
            <a:ext cx="3880050" cy="2910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g11b2f03daa0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844" y="812825"/>
            <a:ext cx="3880050" cy="2910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g11b2f03daa0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3473" y="812825"/>
            <a:ext cx="3880050" cy="2910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g11b2f03daa0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98098" y="812825"/>
            <a:ext cx="3880050" cy="2910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g11b2f03daa0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03944" y="3845659"/>
            <a:ext cx="3880050" cy="2910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3"/>
          <p:cNvSpPr txBox="1"/>
          <p:nvPr>
            <p:ph type="ctrTitle"/>
          </p:nvPr>
        </p:nvSpPr>
        <p:spPr>
          <a:xfrm>
            <a:off x="550875" y="919375"/>
            <a:ext cx="9723000" cy="25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Thank you for your participation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in our </a:t>
            </a:r>
            <a:r>
              <a:rPr lang="en-US"/>
              <a:t>project</a:t>
            </a:r>
            <a:r>
              <a:rPr lang="en-US"/>
              <a:t> presentation!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Do you have any 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"/>
          <p:cNvSpPr/>
          <p:nvPr/>
        </p:nvSpPr>
        <p:spPr>
          <a:xfrm rot="2700000">
            <a:off x="612445" y="481888"/>
            <a:ext cx="1080000" cy="1262947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8" name="Google Shape;228;p4"/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9" name="Google Shape;229;p4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230" name="Google Shape;230;p4"/>
          <p:cNvGrpSpPr/>
          <p:nvPr/>
        </p:nvGrpSpPr>
        <p:grpSpPr>
          <a:xfrm>
            <a:off x="1292493" y="4299807"/>
            <a:ext cx="2083885" cy="2083885"/>
            <a:chOff x="4842143" y="3556857"/>
            <a:chExt cx="2083885" cy="2083885"/>
          </a:xfrm>
        </p:grpSpPr>
        <p:sp>
          <p:nvSpPr>
            <p:cNvPr id="231" name="Google Shape;231;p4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32" name="Google Shape;232;p4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33" name="Google Shape;233;p4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34" name="Google Shape;234;p4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35" name="Google Shape;235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Data Points Digital background" id="236" name="Google Shape;236;p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237" name="Google Shape;237;p4"/>
          <p:cNvSpPr/>
          <p:nvPr/>
        </p:nvSpPr>
        <p:spPr>
          <a:xfrm>
            <a:off x="0" y="5773729"/>
            <a:ext cx="12192000" cy="1084271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8" name="Google Shape;238;p4"/>
          <p:cNvSpPr/>
          <p:nvPr/>
        </p:nvSpPr>
        <p:spPr>
          <a:xfrm rot="10800000">
            <a:off x="0" y="-5"/>
            <a:ext cx="9000000" cy="68580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9" name="Google Shape;239;p4"/>
          <p:cNvSpPr txBox="1"/>
          <p:nvPr>
            <p:ph type="ctrTitle"/>
          </p:nvPr>
        </p:nvSpPr>
        <p:spPr>
          <a:xfrm>
            <a:off x="482700" y="1026850"/>
            <a:ext cx="8034600" cy="144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Play"/>
              <a:buNone/>
            </a:pPr>
            <a:r>
              <a:rPr lang="en-US"/>
              <a:t>Task 1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Play"/>
              <a:buNone/>
            </a:pPr>
            <a:r>
              <a:rPr lang="en-US" sz="2500"/>
              <a:t>(Single-injection) Difference in Injection Pressure </a:t>
            </a:r>
            <a:endParaRPr sz="6900"/>
          </a:p>
        </p:txBody>
      </p:sp>
      <p:sp>
        <p:nvSpPr>
          <p:cNvPr id="240" name="Google Shape;240;p4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1" name="Google Shape;24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700" y="2995713"/>
            <a:ext cx="8877300" cy="172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588" y="2927888"/>
            <a:ext cx="11934825" cy="23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1e76e5a39_0_74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1 </a:t>
            </a:r>
            <a:r>
              <a:rPr lang="en-US"/>
              <a:t>Indicative Efficiency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t/>
            </a:r>
            <a:endParaRPr/>
          </a:p>
        </p:txBody>
      </p:sp>
      <p:pic>
        <p:nvPicPr>
          <p:cNvPr id="248" name="Google Shape;248;g121e76e5a39_0_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1188" y="1040450"/>
            <a:ext cx="7756725" cy="5817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21e76e5a39_0_139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1 dP/d</a:t>
            </a:r>
            <a:r>
              <a:rPr lang="en-US">
                <a:solidFill>
                  <a:srgbClr val="FFFFFF"/>
                </a:solidFill>
              </a:rPr>
              <a:t>θ and Original Pressure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4" name="Google Shape;254;g121e76e5a39_0_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2538" y="1129925"/>
            <a:ext cx="7231033" cy="54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21e76e5a39_0_133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1 HRR and Raw Pressure</a:t>
            </a:r>
            <a:endParaRPr/>
          </a:p>
        </p:txBody>
      </p:sp>
      <p:pic>
        <p:nvPicPr>
          <p:cNvPr id="260" name="Google Shape;260;g121e76e5a39_0_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150" y="1129925"/>
            <a:ext cx="7231033" cy="54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21e76e5a39_0_144"/>
          <p:cNvSpPr txBox="1"/>
          <p:nvPr>
            <p:ph type="title"/>
          </p:nvPr>
        </p:nvSpPr>
        <p:spPr>
          <a:xfrm>
            <a:off x="550200" y="188825"/>
            <a:ext cx="110916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Task 1 HRR - CHR</a:t>
            </a:r>
            <a:endParaRPr/>
          </a:p>
        </p:txBody>
      </p:sp>
      <p:pic>
        <p:nvPicPr>
          <p:cNvPr id="266" name="Google Shape;266;g121e76e5a39_0_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0488" y="1129925"/>
            <a:ext cx="7231033" cy="542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21e76e5a39_0_0"/>
          <p:cNvSpPr/>
          <p:nvPr/>
        </p:nvSpPr>
        <p:spPr>
          <a:xfrm rot="2700000">
            <a:off x="612109" y="481997"/>
            <a:ext cx="1080601" cy="1263649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599887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73" name="Google Shape;273;g121e76e5a39_0_0"/>
          <p:cNvSpPr/>
          <p:nvPr/>
        </p:nvSpPr>
        <p:spPr>
          <a:xfrm rot="8100000">
            <a:off x="626707" y="828843"/>
            <a:ext cx="540088" cy="1080176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74" name="Google Shape;274;g121e76e5a39_0_0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275" name="Google Shape;275;g121e76e5a39_0_0"/>
          <p:cNvGrpSpPr/>
          <p:nvPr/>
        </p:nvGrpSpPr>
        <p:grpSpPr>
          <a:xfrm>
            <a:off x="1291064" y="4299901"/>
            <a:ext cx="2083792" cy="2083792"/>
            <a:chOff x="4840714" y="3556951"/>
            <a:chExt cx="2083792" cy="2083792"/>
          </a:xfrm>
        </p:grpSpPr>
        <p:sp>
          <p:nvSpPr>
            <p:cNvPr id="276" name="Google Shape;276;g121e76e5a39_0_0"/>
            <p:cNvSpPr/>
            <p:nvPr/>
          </p:nvSpPr>
          <p:spPr>
            <a:xfrm flipH="1" rot="8100000">
              <a:off x="5006330" y="4192886"/>
              <a:ext cx="1851817" cy="925909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77" name="Google Shape;277;g121e76e5a39_0_0"/>
            <p:cNvSpPr/>
            <p:nvPr/>
          </p:nvSpPr>
          <p:spPr>
            <a:xfrm flipH="1" rot="8100000">
              <a:off x="4956702" y="4051292"/>
              <a:ext cx="1851817" cy="109511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78" name="Google Shape;278;g121e76e5a39_0_0"/>
            <p:cNvSpPr/>
            <p:nvPr/>
          </p:nvSpPr>
          <p:spPr>
            <a:xfrm flipH="1" rot="2700000">
              <a:off x="6040495" y="3601733"/>
              <a:ext cx="106915" cy="466690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79" name="Google Shape;279;g121e76e5a39_0_0"/>
            <p:cNvSpPr/>
            <p:nvPr/>
          </p:nvSpPr>
          <p:spPr>
            <a:xfrm flipH="1" rot="2700000">
              <a:off x="5059469" y="4582759"/>
              <a:ext cx="106915" cy="466690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80" name="Google Shape;280;g121e76e5a39_0_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Data Points Digital background" id="281" name="Google Shape;281;g121e76e5a39_0_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282" name="Google Shape;282;g121e76e5a39_0_0"/>
          <p:cNvSpPr/>
          <p:nvPr/>
        </p:nvSpPr>
        <p:spPr>
          <a:xfrm>
            <a:off x="0" y="5773729"/>
            <a:ext cx="12192000" cy="10842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83" name="Google Shape;283;g121e76e5a39_0_0"/>
          <p:cNvSpPr/>
          <p:nvPr/>
        </p:nvSpPr>
        <p:spPr>
          <a:xfrm rot="10800000">
            <a:off x="0" y="-5"/>
            <a:ext cx="9000000" cy="6858000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84" name="Google Shape;284;g121e76e5a39_0_0"/>
          <p:cNvSpPr txBox="1"/>
          <p:nvPr>
            <p:ph type="ctrTitle"/>
          </p:nvPr>
        </p:nvSpPr>
        <p:spPr>
          <a:xfrm>
            <a:off x="388475" y="487175"/>
            <a:ext cx="7471200" cy="241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lang="en-US"/>
              <a:t>Task</a:t>
            </a:r>
            <a:r>
              <a:rPr lang="en-US"/>
              <a:t> 2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ct val="72727"/>
              <a:buFont typeface="Arial"/>
              <a:buNone/>
            </a:pPr>
            <a:r>
              <a:rPr lang="en-US" sz="2750"/>
              <a:t>(Single-injection) Difference in Start of Injection 1 measured in Crank angles before top-dead center</a:t>
            </a:r>
            <a:endParaRPr sz="2750"/>
          </a:p>
        </p:txBody>
      </p:sp>
      <p:sp>
        <p:nvSpPr>
          <p:cNvPr id="285" name="Google Shape;285;g121e76e5a39_0_0"/>
          <p:cNvSpPr txBox="1"/>
          <p:nvPr>
            <p:ph idx="12" type="sldNum"/>
          </p:nvPr>
        </p:nvSpPr>
        <p:spPr>
          <a:xfrm>
            <a:off x="9948863" y="6507212"/>
            <a:ext cx="16923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6" name="Google Shape;286;g121e76e5a39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00" y="3363050"/>
            <a:ext cx="11915775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g121e76e5a39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41175" y="465350"/>
            <a:ext cx="4215400" cy="246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3DFloatVTI">
  <a:themeElements>
    <a:clrScheme name="Float">
      <a:dk1>
        <a:srgbClr val="000000"/>
      </a:dk1>
      <a:lt1>
        <a:srgbClr val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2022-04-16T10:37:41Z</dcterms:created>
  <dc:creator>Spring Nuance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